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25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6858000" cx="9144000"/>
  <p:notesSz cx="6858000" cy="9144000"/>
  <p:embeddedFontLst>
    <p:embeddedFont>
      <p:font typeface="Century Gothic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50" roundtripDataSignature="AMtx7mgbEc2MuapO4JikWTYvMRc8lmSr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CenturyGothic-regular.fntdata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CenturyGothic-italic.fntdata"/><Relationship Id="rId47" Type="http://schemas.openxmlformats.org/officeDocument/2006/relationships/font" Target="fonts/CenturyGothic-bold.fntdata"/><Relationship Id="rId49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30c37d6e5_0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1" name="Google Shape;231;g1230c37d6e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30c37d6e5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7" name="Google Shape;237;g1230c37d6e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4d017d2d2_0_10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24d017d2d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42fade4e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9" name="Google Shape;249;gd42fade4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30c37d6e5_0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4" name="Google Shape;254;g1230c37d6e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4d017d2d2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0" name="Google Shape;260;g124d017d2d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246c7287c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246c7287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246c7287c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4d017d2d2_0_1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24d017d2d2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124d017d2d2_0_1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9" name="Google Shape;2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17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PMA 75th 2014 Annl Mtg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30c37d6e5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6" name="Google Shape;286;g1230c37d6e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1230c37d6e5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g1230c37d6e5_0_3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PMA 75th 2014 Annl Mtg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0" name="Google Shape;1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d42b6a2fdd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1" name="Google Shape;301;gd42b6a2fd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d42b6a2fdd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3" name="Google Shape;313;gd42b6a2fd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23f02488e1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23f02488e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123f02488e1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3f02488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123f02488e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42b6a2fd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d42b6a2fdd_0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23f02488e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123f02488e1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d42b6a2fdd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6" name="Google Shape;356;gd42b6a2fd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230c37d6e5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2" name="Google Shape;362;g1230c37d6e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42b6a2fd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5" name="Google Shape;185;gd42b6a2f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230c37d6e5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5" name="Google Shape;385;g1230c37d6e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230c37d6e5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9" name="Google Shape;399;g1230c37d6e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246c7287c9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5" name="Google Shape;405;g1246c7287c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230c37d6e5_0_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1" name="Google Shape;411;g1230c37d6e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230c37d6e5_0_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7" name="Google Shape;417;g1230c37d6e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2" name="Google Shape;42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230c37d6e5_0_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7" name="Google Shape;427;g1230c37d6e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2" name="Google Shape;43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7" name="Google Shape;43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42b6a2fdd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5" name="Google Shape;195;gd42b6a2fd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388b8ff3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0" name="Google Shape;200;gd388b8ff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2" name="Google Shape;2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16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PMA 75th 2014 Annl Mtg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30c37d6e5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5" name="Google Shape;225;g1230c37d6e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96" l="0" r="0" t="-99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4"/>
          <p:cNvSpPr txBox="1"/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96" l="0" r="0" t="-99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4"/>
          <p:cNvSpPr txBox="1"/>
          <p:nvPr/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edit Master title style</a:t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54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5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96" l="0" r="0" t="-99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4d017d2d2_0_11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124d017d2d2_0_11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124d017d2d2_0_11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d017d2d2_0_118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89" l="0" r="0" t="-999"/>
            </a:stretch>
          </a:blip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124d017d2d2_0_118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3" name="Google Shape;103;g124d017d2d2_0_11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124d017d2d2_0_11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124d017d2d2_0_11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4d017d2d2_0_12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89" l="0" r="0" t="-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124d017d2d2_0_12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g124d017d2d2_0_12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124d017d2d2_0_12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124d017d2d2_0_12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4d017d2d2_0_130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89" l="0" r="0" t="-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124d017d2d2_0_13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124d017d2d2_0_13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124d017d2d2_0_13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4d017d2d2_0_135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89" l="0" r="0" t="-999"/>
            </a:stretch>
          </a:blip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124d017d2d2_0_135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g124d017d2d2_0_13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124d017d2d2_0_13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124d017d2d2_0_13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4d017d2d2_0_141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89" l="0" r="0" t="-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124d017d2d2_0_141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g124d017d2d2_0_141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g124d017d2d2_0_14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124d017d2d2_0_14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124d017d2d2_0_14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4d017d2d2_0_148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89" l="0" r="0" t="-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124d017d2d2_0_148"/>
          <p:cNvSpPr txBox="1"/>
          <p:nvPr>
            <p:ph idx="1" type="body"/>
          </p:nvPr>
        </p:nvSpPr>
        <p:spPr>
          <a:xfrm>
            <a:off x="629842" y="1681163"/>
            <a:ext cx="38682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3" name="Google Shape;133;g124d017d2d2_0_148"/>
          <p:cNvSpPr txBox="1"/>
          <p:nvPr>
            <p:ph idx="2" type="body"/>
          </p:nvPr>
        </p:nvSpPr>
        <p:spPr>
          <a:xfrm>
            <a:off x="629842" y="2505075"/>
            <a:ext cx="38682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g124d017d2d2_0_148"/>
          <p:cNvSpPr txBox="1"/>
          <p:nvPr>
            <p:ph idx="3" type="body"/>
          </p:nvPr>
        </p:nvSpPr>
        <p:spPr>
          <a:xfrm>
            <a:off x="4629150" y="1681163"/>
            <a:ext cx="38874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g124d017d2d2_0_148"/>
          <p:cNvSpPr txBox="1"/>
          <p:nvPr>
            <p:ph idx="4" type="body"/>
          </p:nvPr>
        </p:nvSpPr>
        <p:spPr>
          <a:xfrm>
            <a:off x="4629150" y="2505075"/>
            <a:ext cx="38874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g124d017d2d2_0_14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g124d017d2d2_0_14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124d017d2d2_0_14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96" l="0" r="0" t="-997"/>
            </a:stretch>
          </a:blip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4d017d2d2_0_157"/>
          <p:cNvSpPr txBox="1"/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89" l="0" r="0" t="-999"/>
            </a:stretch>
          </a:blip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124d017d2d2_0_157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2" name="Google Shape;142;g124d017d2d2_0_157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3" name="Google Shape;143;g124d017d2d2_0_15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124d017d2d2_0_15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124d017d2d2_0_15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4d017d2d2_0_164"/>
          <p:cNvSpPr txBox="1"/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89" l="0" r="0" t="-999"/>
            </a:stretch>
          </a:blip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124d017d2d2_0_164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g124d017d2d2_0_164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0" name="Google Shape;150;g124d017d2d2_0_16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124d017d2d2_0_16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124d017d2d2_0_16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4d017d2d2_0_171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89" l="0" r="0" t="-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124d017d2d2_0_171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124d017d2d2_0_17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124d017d2d2_0_17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124d017d2d2_0_17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4d017d2d2_0_177"/>
          <p:cNvSpPr txBox="1"/>
          <p:nvPr>
            <p:ph type="title"/>
          </p:nvPr>
        </p:nvSpPr>
        <p:spPr>
          <a:xfrm>
            <a:off x="6543675" y="365125"/>
            <a:ext cx="1971600" cy="5811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89" l="0" r="0" t="-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124d017d2d2_0_177"/>
          <p:cNvSpPr txBox="1"/>
          <p:nvPr/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edit Master title style</a:t>
            </a:r>
            <a:endParaRPr b="0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g124d017d2d2_0_177"/>
          <p:cNvSpPr txBox="1"/>
          <p:nvPr>
            <p:ph idx="1" type="body"/>
          </p:nvPr>
        </p:nvSpPr>
        <p:spPr>
          <a:xfrm rot="5400000">
            <a:off x="623025" y="370674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g124d017d2d2_0_17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124d017d2d2_0_17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124d017d2d2_0_17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4d017d2d2_0_18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89" l="0" r="0" t="-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124d017d2d2_0_18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124d017d2d2_0_18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124d017d2d2_0_18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96" l="0" r="0" t="-99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96" l="0" r="0" t="-99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96" l="0" r="0" t="-997"/>
            </a:stretch>
          </a:blip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4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96" l="0" r="0" t="-99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4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96" l="0" r="0" t="-99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5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5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5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96" l="0" r="0" t="-997"/>
            </a:stretch>
          </a:blip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96" l="0" r="0" t="-997"/>
            </a:stretch>
          </a:blip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jpg"/><Relationship Id="rId2" Type="http://schemas.openxmlformats.org/officeDocument/2006/relationships/image" Target="../media/image8.jp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96" l="0" r="0" t="-99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4d017d2d2_0_108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989" l="0" r="0" t="-99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g124d017d2d2_0_108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Google Shape;93;g124d017d2d2_0_10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Google Shape;94;g124d017d2d2_0_10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5" name="Google Shape;95;g124d017d2d2_0_10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peoplesmemorial.org/donat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4_0E5y52jzQ" TargetMode="External"/><Relationship Id="rId4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HNmFeB6rbqo" TargetMode="External"/><Relationship Id="rId4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1.jpg"/><Relationship Id="rId7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youtube.com/watch?v=yQnWVhs4aAQ" TargetMode="External"/><Relationship Id="rId4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Relationship Id="rId4" Type="http://schemas.openxmlformats.org/officeDocument/2006/relationships/image" Target="../media/image29.jpg"/><Relationship Id="rId5" Type="http://schemas.openxmlformats.org/officeDocument/2006/relationships/image" Target="../media/image2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youtube.com/watch?v=oSQdIxUklqQ" TargetMode="External"/><Relationship Id="rId4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youtube.com/watch?v=2Q_-bJ7Fhso" TargetMode="External"/><Relationship Id="rId4" Type="http://schemas.openxmlformats.org/officeDocument/2006/relationships/image" Target="../media/image3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youtube.com/watch?v=DyPBmMrnV28" TargetMode="External"/><Relationship Id="rId4" Type="http://schemas.openxmlformats.org/officeDocument/2006/relationships/image" Target="../media/image3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6_A7lAdqF38" TargetMode="External"/><Relationship Id="rId4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"/>
          <p:cNvSpPr txBox="1"/>
          <p:nvPr/>
        </p:nvSpPr>
        <p:spPr>
          <a:xfrm>
            <a:off x="457200" y="2667000"/>
            <a:ext cx="83058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PMA Annual Meeting</a:t>
            </a:r>
            <a:endParaRPr b="0" i="0" sz="6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1"/>
          <p:cNvSpPr txBox="1"/>
          <p:nvPr/>
        </p:nvSpPr>
        <p:spPr>
          <a:xfrm>
            <a:off x="228600" y="304800"/>
            <a:ext cx="4191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Welcome</a:t>
            </a:r>
            <a:endParaRPr b="0" i="0" sz="6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1"/>
          <p:cNvSpPr txBox="1"/>
          <p:nvPr/>
        </p:nvSpPr>
        <p:spPr>
          <a:xfrm>
            <a:off x="685800" y="5052848"/>
            <a:ext cx="8305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April </a:t>
            </a:r>
            <a:r>
              <a:rPr lang="en-US" sz="6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</a:t>
            </a:r>
            <a:r>
              <a:rPr b="0" i="0" lang="en-US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202</a:t>
            </a:r>
            <a:r>
              <a:rPr lang="en-US" sz="6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br>
              <a:rPr b="0" i="0" lang="en-US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6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10:00am</a:t>
            </a:r>
            <a:endParaRPr b="0" i="0" sz="6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30c37d6e5_0_54"/>
          <p:cNvSpPr txBox="1"/>
          <p:nvPr/>
        </p:nvSpPr>
        <p:spPr>
          <a:xfrm>
            <a:off x="245400" y="292600"/>
            <a:ext cx="86532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Equity and Inclusion Committee</a:t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g1230c37d6e5_0_54"/>
          <p:cNvSpPr txBox="1"/>
          <p:nvPr/>
        </p:nvSpPr>
        <p:spPr>
          <a:xfrm>
            <a:off x="508800" y="2203600"/>
            <a:ext cx="81264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Dedicated to increasing the accessibility of PMA’s funeral education and advocacy resources to the diverse communities of Washington State.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PMA believes that end-of-life preparation and death care should be a right, not just a privilege. It is committed to assuring loving, respectful end-of-life support and death care that reflects the personal values and resources for all Washingtonians, regardless of their cultural, religious, and ethnic identities.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30c37d6e5_0_64"/>
          <p:cNvSpPr txBox="1"/>
          <p:nvPr/>
        </p:nvSpPr>
        <p:spPr>
          <a:xfrm>
            <a:off x="245400" y="292600"/>
            <a:ext cx="8653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Looking Ahead</a:t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g1230c37d6e5_0_64"/>
          <p:cNvSpPr txBox="1"/>
          <p:nvPr/>
        </p:nvSpPr>
        <p:spPr>
          <a:xfrm>
            <a:off x="508800" y="1461900"/>
            <a:ext cx="81264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2022 Funeral Home Price Survey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Appointments required for member and staff safety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Virtual classes will continue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Make a gift during the Spring Fundraiser! Visit 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www.peoplesmemorial.org/donate</a:t>
            </a:r>
            <a:r>
              <a:rPr lang="en-US" sz="3000"/>
              <a:t>.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24d017d2d2_0_102"/>
          <p:cNvSpPr txBox="1"/>
          <p:nvPr>
            <p:ph idx="1" type="body"/>
          </p:nvPr>
        </p:nvSpPr>
        <p:spPr>
          <a:xfrm>
            <a:off x="347325" y="1666177"/>
            <a:ext cx="8649900" cy="464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Donor Advised Fund: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like a charitable investment account; provides an immediate tax benefit.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Qualified Charitable Distributions: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tax-free gifts transferred directly from your IRA account to your favorite charity.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Gifts of Stock: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avoid capital gains taxes and get an income tax deduction for the value of the stock.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Bequests: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Including PMA in your Will.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124d017d2d2_0_102"/>
          <p:cNvSpPr txBox="1"/>
          <p:nvPr/>
        </p:nvSpPr>
        <p:spPr>
          <a:xfrm>
            <a:off x="472975" y="397725"/>
            <a:ext cx="83307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latin typeface="Century Gothic"/>
                <a:ea typeface="Century Gothic"/>
                <a:cs typeface="Century Gothic"/>
                <a:sym typeface="Century Gothic"/>
              </a:rPr>
              <a:t>New Ways to Support PMA</a:t>
            </a:r>
            <a:endParaRPr sz="4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42fade4e6_0_0"/>
          <p:cNvSpPr txBox="1"/>
          <p:nvPr/>
        </p:nvSpPr>
        <p:spPr>
          <a:xfrm>
            <a:off x="236475" y="1905000"/>
            <a:ext cx="8653200" cy="2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Beverly Tryk</a:t>
            </a: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Communications Manager</a:t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30c37d6e5_0_59"/>
          <p:cNvSpPr txBox="1"/>
          <p:nvPr/>
        </p:nvSpPr>
        <p:spPr>
          <a:xfrm>
            <a:off x="245400" y="292600"/>
            <a:ext cx="8653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Member Benefits</a:t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g1230c37d6e5_0_59"/>
          <p:cNvSpPr txBox="1"/>
          <p:nvPr/>
        </p:nvSpPr>
        <p:spPr>
          <a:xfrm>
            <a:off x="508800" y="1633875"/>
            <a:ext cx="8126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New contracted funeral homes in Bellingham and Central Washington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Two providers of natural organic reduction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Handcrafted urns made locally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70% of new members say they were referred by a loved one!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4d017d2d2_0_4"/>
          <p:cNvSpPr txBox="1"/>
          <p:nvPr/>
        </p:nvSpPr>
        <p:spPr>
          <a:xfrm>
            <a:off x="245400" y="292600"/>
            <a:ext cx="8653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Satisfaction Surveys</a:t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g124d017d2d2_0_4" title="Annual Meeting satisfaction survey quot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825" y="1253150"/>
            <a:ext cx="6888350" cy="51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1246c7287c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075" y="436163"/>
            <a:ext cx="3366951" cy="5985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4d017d2d2_0_190"/>
          <p:cNvSpPr txBox="1"/>
          <p:nvPr/>
        </p:nvSpPr>
        <p:spPr>
          <a:xfrm>
            <a:off x="245400" y="188025"/>
            <a:ext cx="86532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Katy Roberts</a:t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Meet Katy Roberts, Seattle Real Estate Agent!" id="276" name="Google Shape;276;g124d017d2d2_0_190" title="Katy Roberts- Seattle Real Estat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1088" y="1342475"/>
            <a:ext cx="6421825" cy="48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/>
          <p:nvPr/>
        </p:nvSpPr>
        <p:spPr>
          <a:xfrm>
            <a:off x="342900" y="2098000"/>
            <a:ext cx="84582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5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 Forsythe, </a:t>
            </a:r>
            <a:endParaRPr sz="5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5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Managing Funeral Director </a:t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30c37d6e5_0_3"/>
          <p:cNvSpPr/>
          <p:nvPr/>
        </p:nvSpPr>
        <p:spPr>
          <a:xfrm>
            <a:off x="342900" y="431875"/>
            <a:ext cx="845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5361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Co-op Funeral Home Staff</a:t>
            </a:r>
            <a:endParaRPr b="0" i="0" sz="4000" u="none" cap="none" strike="noStrike">
              <a:solidFill>
                <a:srgbClr val="5361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g1230c37d6e5_0_3"/>
          <p:cNvSpPr txBox="1"/>
          <p:nvPr/>
        </p:nvSpPr>
        <p:spPr>
          <a:xfrm>
            <a:off x="2245805" y="4746167"/>
            <a:ext cx="2031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Chris Ronk</a:t>
            </a: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b="0" i="1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Licensed Funeral  Director 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g1230c37d6e5_0_3"/>
          <p:cNvSpPr txBox="1"/>
          <p:nvPr/>
        </p:nvSpPr>
        <p:spPr>
          <a:xfrm>
            <a:off x="4321801" y="4746167"/>
            <a:ext cx="220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Rachel LeBlanc</a:t>
            </a: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b="0" i="1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Funeral Director Intern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g1230c37d6e5_0_3"/>
          <p:cNvSpPr/>
          <p:nvPr/>
        </p:nvSpPr>
        <p:spPr>
          <a:xfrm>
            <a:off x="68109" y="4746186"/>
            <a:ext cx="21336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 Forsythe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Managing</a:t>
            </a:r>
            <a:r>
              <a:rPr b="0" i="1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Funeral Director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4" name="Google Shape;294;g1230c37d6e5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509" y="1818645"/>
            <a:ext cx="1828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230c37d6e5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43117" y="1812289"/>
            <a:ext cx="1837279" cy="275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1230c37d6e5_0_3"/>
          <p:cNvPicPr preferRelativeResize="0"/>
          <p:nvPr/>
        </p:nvPicPr>
        <p:blipFill rotWithShape="1">
          <a:blip r:embed="rId6">
            <a:alphaModFix/>
          </a:blip>
          <a:srcRect b="0" l="5508" r="5508" t="0"/>
          <a:stretch/>
        </p:blipFill>
        <p:spPr>
          <a:xfrm>
            <a:off x="4474224" y="1818663"/>
            <a:ext cx="1828800" cy="274317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1230c37d6e5_0_3"/>
          <p:cNvSpPr txBox="1"/>
          <p:nvPr/>
        </p:nvSpPr>
        <p:spPr>
          <a:xfrm>
            <a:off x="6452851" y="4746175"/>
            <a:ext cx="2497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Nissa Cooley</a:t>
            </a: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b="0" i="1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Funeral Director Intern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8" name="Google Shape;298;g1230c37d6e5_0_3"/>
          <p:cNvPicPr preferRelativeResize="0"/>
          <p:nvPr/>
        </p:nvPicPr>
        <p:blipFill rotWithShape="1">
          <a:blip r:embed="rId7">
            <a:alphaModFix/>
          </a:blip>
          <a:srcRect b="2799" l="0" r="7570" t="0"/>
          <a:stretch/>
        </p:blipFill>
        <p:spPr>
          <a:xfrm>
            <a:off x="6596850" y="1870887"/>
            <a:ext cx="2209800" cy="26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"/>
          <p:cNvSpPr txBox="1"/>
          <p:nvPr/>
        </p:nvSpPr>
        <p:spPr>
          <a:xfrm>
            <a:off x="509700" y="1901663"/>
            <a:ext cx="8305800" cy="29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Cheryl Jennings,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b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Board </a:t>
            </a:r>
            <a:endParaRPr b="0" i="0" sz="5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d42b6a2fdd_0_8"/>
          <p:cNvSpPr txBox="1"/>
          <p:nvPr/>
        </p:nvSpPr>
        <p:spPr>
          <a:xfrm>
            <a:off x="419100" y="2368675"/>
            <a:ext cx="8305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gd42b6a2fdd_0_8"/>
          <p:cNvSpPr txBox="1"/>
          <p:nvPr/>
        </p:nvSpPr>
        <p:spPr>
          <a:xfrm>
            <a:off x="354725" y="245975"/>
            <a:ext cx="8470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</a:pPr>
            <a:r>
              <a:rPr lang="en-US" sz="4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 to our sponsors</a:t>
            </a:r>
            <a:endParaRPr b="0" i="0" sz="4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5" name="Google Shape;305;gd42b6a2fdd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725" y="1755500"/>
            <a:ext cx="2376800" cy="172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d42b6a2fdd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7800" y="4354787"/>
            <a:ext cx="3692549" cy="16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d42b6a2fdd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5575" y="1701750"/>
            <a:ext cx="3305742" cy="172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d42b6a2fdd_0_8"/>
          <p:cNvSpPr txBox="1"/>
          <p:nvPr/>
        </p:nvSpPr>
        <p:spPr>
          <a:xfrm>
            <a:off x="1064175" y="3592575"/>
            <a:ext cx="275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www.khbb.com</a:t>
            </a:r>
            <a:endParaRPr sz="2000"/>
          </a:p>
        </p:txBody>
      </p:sp>
      <p:sp>
        <p:nvSpPr>
          <p:cNvPr id="309" name="Google Shape;309;gd42b6a2fdd_0_8"/>
          <p:cNvSpPr txBox="1"/>
          <p:nvPr/>
        </p:nvSpPr>
        <p:spPr>
          <a:xfrm>
            <a:off x="4572000" y="3592575"/>
            <a:ext cx="41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www.grouphealthfoundation.org</a:t>
            </a:r>
            <a:endParaRPr sz="2000"/>
          </a:p>
        </p:txBody>
      </p:sp>
      <p:sp>
        <p:nvSpPr>
          <p:cNvPr id="310" name="Google Shape;310;gd42b6a2fdd_0_8"/>
          <p:cNvSpPr txBox="1"/>
          <p:nvPr/>
        </p:nvSpPr>
        <p:spPr>
          <a:xfrm>
            <a:off x="3043325" y="6152800"/>
            <a:ext cx="309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www.rekatyroberts.com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d42b6a2fdd_0_43"/>
          <p:cNvSpPr txBox="1"/>
          <p:nvPr/>
        </p:nvSpPr>
        <p:spPr>
          <a:xfrm>
            <a:off x="1193800" y="152400"/>
            <a:ext cx="3581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gd42b6a2fdd_0_43"/>
          <p:cNvSpPr txBox="1"/>
          <p:nvPr/>
        </p:nvSpPr>
        <p:spPr>
          <a:xfrm>
            <a:off x="221400" y="1923725"/>
            <a:ext cx="8701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>
                <a:latin typeface="Century Gothic"/>
                <a:ea typeface="Century Gothic"/>
                <a:cs typeface="Century Gothic"/>
                <a:sym typeface="Century Gothic"/>
              </a:rPr>
              <a:t>Ann Norman, 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>
                <a:latin typeface="Century Gothic"/>
                <a:ea typeface="Century Gothic"/>
                <a:cs typeface="Century Gothic"/>
                <a:sym typeface="Century Gothic"/>
              </a:rPr>
              <a:t>Treasurer of the Board</a:t>
            </a:r>
            <a:endParaRPr b="0" i="0" sz="5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123f02488e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991601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g123f02488e1_0_6"/>
          <p:cNvCxnSpPr/>
          <p:nvPr/>
        </p:nvCxnSpPr>
        <p:spPr>
          <a:xfrm>
            <a:off x="6377000" y="1928825"/>
            <a:ext cx="4800" cy="293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g123f02488e1_0_6"/>
          <p:cNvCxnSpPr/>
          <p:nvPr/>
        </p:nvCxnSpPr>
        <p:spPr>
          <a:xfrm>
            <a:off x="6368075" y="1921550"/>
            <a:ext cx="2709300" cy="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g123f02488e1_0_6"/>
          <p:cNvCxnSpPr/>
          <p:nvPr/>
        </p:nvCxnSpPr>
        <p:spPr>
          <a:xfrm>
            <a:off x="6368075" y="4852250"/>
            <a:ext cx="2736300" cy="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g123f02488e1_0_6"/>
          <p:cNvCxnSpPr/>
          <p:nvPr/>
        </p:nvCxnSpPr>
        <p:spPr>
          <a:xfrm>
            <a:off x="9077375" y="1921550"/>
            <a:ext cx="18900" cy="2940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123f02488e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775"/>
            <a:ext cx="9144000" cy="706372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32" name="Google Shape;332;g123f02488e1_0_0"/>
          <p:cNvCxnSpPr/>
          <p:nvPr/>
        </p:nvCxnSpPr>
        <p:spPr>
          <a:xfrm flipH="1" rot="10800000">
            <a:off x="6438775" y="1862150"/>
            <a:ext cx="2586300" cy="29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g123f02488e1_0_0"/>
          <p:cNvCxnSpPr/>
          <p:nvPr/>
        </p:nvCxnSpPr>
        <p:spPr>
          <a:xfrm>
            <a:off x="6443675" y="1895475"/>
            <a:ext cx="16800" cy="3533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g123f02488e1_0_0"/>
          <p:cNvCxnSpPr/>
          <p:nvPr/>
        </p:nvCxnSpPr>
        <p:spPr>
          <a:xfrm>
            <a:off x="6460275" y="5417600"/>
            <a:ext cx="2602800" cy="11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g123f02488e1_0_0"/>
          <p:cNvCxnSpPr/>
          <p:nvPr/>
        </p:nvCxnSpPr>
        <p:spPr>
          <a:xfrm>
            <a:off x="9029575" y="1864975"/>
            <a:ext cx="32100" cy="3568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d42b6a2fdd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gd42b6a2fdd_0_71"/>
          <p:cNvCxnSpPr/>
          <p:nvPr/>
        </p:nvCxnSpPr>
        <p:spPr>
          <a:xfrm>
            <a:off x="5472125" y="1772775"/>
            <a:ext cx="2852700" cy="1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2" name="Google Shape;342;gd42b6a2fdd_0_71"/>
          <p:cNvCxnSpPr/>
          <p:nvPr/>
        </p:nvCxnSpPr>
        <p:spPr>
          <a:xfrm>
            <a:off x="5476875" y="1776425"/>
            <a:ext cx="14400" cy="256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gd42b6a2fdd_0_71"/>
          <p:cNvCxnSpPr/>
          <p:nvPr/>
        </p:nvCxnSpPr>
        <p:spPr>
          <a:xfrm>
            <a:off x="8320100" y="1800225"/>
            <a:ext cx="9600" cy="2519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gd42b6a2fdd_0_71"/>
          <p:cNvCxnSpPr/>
          <p:nvPr/>
        </p:nvCxnSpPr>
        <p:spPr>
          <a:xfrm flipH="1" rot="10800000">
            <a:off x="5488925" y="4314950"/>
            <a:ext cx="2845500" cy="1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g123f02488e1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901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g123f02488e1_0_14"/>
          <p:cNvCxnSpPr/>
          <p:nvPr/>
        </p:nvCxnSpPr>
        <p:spPr>
          <a:xfrm>
            <a:off x="5586425" y="1329875"/>
            <a:ext cx="2943300" cy="27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1" name="Google Shape;351;g123f02488e1_0_14"/>
          <p:cNvCxnSpPr/>
          <p:nvPr/>
        </p:nvCxnSpPr>
        <p:spPr>
          <a:xfrm>
            <a:off x="5586425" y="4991075"/>
            <a:ext cx="2995500" cy="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g123f02488e1_0_14"/>
          <p:cNvCxnSpPr/>
          <p:nvPr/>
        </p:nvCxnSpPr>
        <p:spPr>
          <a:xfrm>
            <a:off x="5586425" y="1329875"/>
            <a:ext cx="4800" cy="366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3" name="Google Shape;353;g123f02488e1_0_14"/>
          <p:cNvCxnSpPr/>
          <p:nvPr/>
        </p:nvCxnSpPr>
        <p:spPr>
          <a:xfrm>
            <a:off x="8529725" y="1357475"/>
            <a:ext cx="52200" cy="3638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d42b6a2fdd_0_65"/>
          <p:cNvSpPr txBox="1"/>
          <p:nvPr/>
        </p:nvSpPr>
        <p:spPr>
          <a:xfrm>
            <a:off x="311713" y="257050"/>
            <a:ext cx="85206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Volunteer of the Year presented by Carrie Andrews</a:t>
            </a:r>
            <a:r>
              <a:rPr b="0" i="0" lang="en-US" sz="3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Board Member</a:t>
            </a:r>
            <a:endParaRPr b="0" i="0" sz="3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Presented by Carrie Andrews. Volunteer of the Year goes to Ann Norman." id="359" name="Google Shape;359;gd42b6a2fdd_0_65" title="2022 Volunteer of the Yea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6227" y="1601625"/>
            <a:ext cx="6711600" cy="50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230c37d6e5_0_26"/>
          <p:cNvSpPr txBox="1"/>
          <p:nvPr/>
        </p:nvSpPr>
        <p:spPr>
          <a:xfrm>
            <a:off x="509700" y="1901663"/>
            <a:ext cx="8305800" cy="21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Erika Campbell</a:t>
            </a: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Board Member</a:t>
            </a:r>
            <a:endParaRPr b="0" i="0" sz="5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"/>
          <p:cNvSpPr txBox="1"/>
          <p:nvPr/>
        </p:nvSpPr>
        <p:spPr>
          <a:xfrm>
            <a:off x="3273334" y="5157361"/>
            <a:ext cx="265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Wyvonne Ray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26"/>
          <p:cNvSpPr txBox="1"/>
          <p:nvPr/>
        </p:nvSpPr>
        <p:spPr>
          <a:xfrm>
            <a:off x="792900" y="400025"/>
            <a:ext cx="75582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Board Nominees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26"/>
          <p:cNvSpPr txBox="1"/>
          <p:nvPr/>
        </p:nvSpPr>
        <p:spPr>
          <a:xfrm>
            <a:off x="450146" y="5157361"/>
            <a:ext cx="265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Katy Roberts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26"/>
          <p:cNvSpPr txBox="1"/>
          <p:nvPr/>
        </p:nvSpPr>
        <p:spPr>
          <a:xfrm>
            <a:off x="6096497" y="5157361"/>
            <a:ext cx="265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Andrea Fitzgerald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3" name="Google Shape;37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911" y="2206503"/>
            <a:ext cx="2076975" cy="244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6"/>
          <p:cNvPicPr preferRelativeResize="0"/>
          <p:nvPr/>
        </p:nvPicPr>
        <p:blipFill rotWithShape="1">
          <a:blip r:embed="rId4">
            <a:alphaModFix/>
          </a:blip>
          <a:srcRect b="27622" l="28094" r="27598" t="20775"/>
          <a:stretch/>
        </p:blipFill>
        <p:spPr>
          <a:xfrm>
            <a:off x="3682350" y="2005750"/>
            <a:ext cx="1833051" cy="28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6"/>
          <p:cNvPicPr preferRelativeResize="0"/>
          <p:nvPr/>
        </p:nvPicPr>
        <p:blipFill rotWithShape="1">
          <a:blip r:embed="rId5">
            <a:alphaModFix/>
          </a:blip>
          <a:srcRect b="0" l="0" r="0" t="21228"/>
          <a:stretch/>
        </p:blipFill>
        <p:spPr>
          <a:xfrm>
            <a:off x="6383550" y="2206499"/>
            <a:ext cx="2076975" cy="244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 txBox="1"/>
          <p:nvPr/>
        </p:nvSpPr>
        <p:spPr>
          <a:xfrm>
            <a:off x="3276604" y="5966309"/>
            <a:ext cx="2590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Scott Segel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27"/>
          <p:cNvSpPr txBox="1"/>
          <p:nvPr/>
        </p:nvSpPr>
        <p:spPr>
          <a:xfrm>
            <a:off x="780300" y="330400"/>
            <a:ext cx="75834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Board Alternate Nominee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2" name="Google Shape;3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100" y="2009100"/>
            <a:ext cx="2971804" cy="3817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42b6a2fdd_0_0"/>
          <p:cNvSpPr txBox="1"/>
          <p:nvPr/>
        </p:nvSpPr>
        <p:spPr>
          <a:xfrm>
            <a:off x="419100" y="1106238"/>
            <a:ext cx="8305800" cy="3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Zoom Instructions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275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entury Gothic"/>
              <a:buChar char="●"/>
            </a:pPr>
            <a:r>
              <a:rPr b="0" i="0" lang="en-US" sz="3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 Use Q&amp;A feature</a:t>
            </a:r>
            <a:endParaRPr sz="3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entury Gothic"/>
              <a:buChar char="●"/>
            </a:pPr>
            <a:r>
              <a:rPr b="0" i="0" lang="en-US" sz="3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Links are being put in the cha</a:t>
            </a:r>
            <a:r>
              <a:rPr lang="en-US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3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44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entury Gothic"/>
              <a:buChar char="●"/>
            </a:pPr>
            <a:r>
              <a:rPr b="0" i="0" lang="en-US" sz="3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Links and recording will be sent </a:t>
            </a:r>
            <a:br>
              <a:rPr b="0" i="0" lang="en-US" sz="3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3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follow up email</a:t>
            </a:r>
            <a:endParaRPr b="0" i="0" sz="3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230c37d6e5_0_30"/>
          <p:cNvSpPr txBox="1"/>
          <p:nvPr/>
        </p:nvSpPr>
        <p:spPr>
          <a:xfrm>
            <a:off x="509700" y="1901663"/>
            <a:ext cx="8305800" cy="29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Cheryl Jennings,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b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Board </a:t>
            </a:r>
            <a:endParaRPr b="0" i="0" sz="5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"/>
          <p:cNvSpPr txBox="1"/>
          <p:nvPr/>
        </p:nvSpPr>
        <p:spPr>
          <a:xfrm>
            <a:off x="698850" y="521350"/>
            <a:ext cx="7746300" cy="14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Retiring Board Members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29"/>
          <p:cNvSpPr txBox="1"/>
          <p:nvPr/>
        </p:nvSpPr>
        <p:spPr>
          <a:xfrm>
            <a:off x="4572000" y="5448673"/>
            <a:ext cx="44577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>
                <a:latin typeface="Century Gothic"/>
                <a:ea typeface="Century Gothic"/>
                <a:cs typeface="Century Gothic"/>
                <a:sym typeface="Century Gothic"/>
              </a:rPr>
              <a:t>June Michel</a:t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29"/>
          <p:cNvSpPr txBox="1"/>
          <p:nvPr/>
        </p:nvSpPr>
        <p:spPr>
          <a:xfrm>
            <a:off x="306050" y="5448673"/>
            <a:ext cx="44577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>
                <a:latin typeface="Century Gothic"/>
                <a:ea typeface="Century Gothic"/>
                <a:cs typeface="Century Gothic"/>
                <a:sym typeface="Century Gothic"/>
              </a:rPr>
              <a:t>Erika Campbell</a:t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5" name="Google Shape;3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300" y="1840288"/>
            <a:ext cx="2101199" cy="317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2275" y="2053725"/>
            <a:ext cx="2717150" cy="275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230c37d6e5_0_74"/>
          <p:cNvSpPr txBox="1"/>
          <p:nvPr/>
        </p:nvSpPr>
        <p:spPr>
          <a:xfrm>
            <a:off x="150475" y="343050"/>
            <a:ext cx="8728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Andrea Fitzgerald, Board Member</a:t>
            </a:r>
            <a:endParaRPr b="0" i="0" sz="3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2" name="Google Shape;402;g1230c37d6e5_0_74" title="Aquamation Introduc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8375" y="1106600"/>
            <a:ext cx="7327250" cy="54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46c7287c9_0_7"/>
          <p:cNvSpPr txBox="1"/>
          <p:nvPr/>
        </p:nvSpPr>
        <p:spPr>
          <a:xfrm>
            <a:off x="150475" y="343050"/>
            <a:ext cx="8728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Rachel LeBlanc, Funeral Director Intern</a:t>
            </a:r>
            <a:endParaRPr b="0" i="0" sz="3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with Rachel LeBlanc from The Co-op Funeral Home." id="408" name="Google Shape;408;g1246c7287c9_0_7" title="WA Aquamation update for Annual Meet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850" y="1072625"/>
            <a:ext cx="7439750" cy="55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230c37d6e5_0_84"/>
          <p:cNvSpPr txBox="1"/>
          <p:nvPr/>
        </p:nvSpPr>
        <p:spPr>
          <a:xfrm>
            <a:off x="150475" y="343050"/>
            <a:ext cx="8728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Andrea Fitzgerald, Board Member</a:t>
            </a:r>
            <a:endParaRPr b="0" i="0" sz="3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4" name="Google Shape;414;g1230c37d6e5_0_84" title="NOR Introduc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5588" y="1195425"/>
            <a:ext cx="6912826" cy="51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230c37d6e5_0_88"/>
          <p:cNvSpPr txBox="1"/>
          <p:nvPr/>
        </p:nvSpPr>
        <p:spPr>
          <a:xfrm>
            <a:off x="509700" y="1901663"/>
            <a:ext cx="83058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Micah Truman,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Founder and CEO</a:t>
            </a:r>
            <a:endParaRPr sz="5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Return Home</a:t>
            </a:r>
            <a:endParaRPr sz="5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8"/>
          <p:cNvSpPr txBox="1"/>
          <p:nvPr/>
        </p:nvSpPr>
        <p:spPr>
          <a:xfrm>
            <a:off x="419100" y="1901663"/>
            <a:ext cx="8305800" cy="29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Century Gothic"/>
              <a:buNone/>
            </a:pPr>
            <a:r>
              <a:rPr b="0" i="0" lang="en-US" sz="5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Cheryl Jennings,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Century Gothic"/>
              <a:buNone/>
            </a:pPr>
            <a:r>
              <a:rPr b="0" i="0" lang="en-US" sz="5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br>
              <a:rPr b="0" i="0" lang="en-US" sz="5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5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Board </a:t>
            </a:r>
            <a:endParaRPr b="0" i="0" sz="5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230c37d6e5_0_92"/>
          <p:cNvSpPr txBox="1"/>
          <p:nvPr/>
        </p:nvSpPr>
        <p:spPr>
          <a:xfrm>
            <a:off x="509700" y="1901663"/>
            <a:ext cx="8305800" cy="21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Raffle Winner:</a:t>
            </a:r>
            <a:endParaRPr sz="5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Congratulations!</a:t>
            </a:r>
            <a:endParaRPr sz="5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"/>
          <p:cNvSpPr txBox="1"/>
          <p:nvPr/>
        </p:nvSpPr>
        <p:spPr>
          <a:xfrm>
            <a:off x="419100" y="2136275"/>
            <a:ext cx="83058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 to ALL of</a:t>
            </a:r>
            <a:endParaRPr b="0" i="0" sz="5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members!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9"/>
          <p:cNvSpPr txBox="1"/>
          <p:nvPr/>
        </p:nvSpPr>
        <p:spPr>
          <a:xfrm>
            <a:off x="457200" y="5105400"/>
            <a:ext cx="830580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People’s Memorial envisions a future where all of us have information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about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access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death care options the reflect our values and resources.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/>
          <p:nvPr/>
        </p:nvSpPr>
        <p:spPr>
          <a:xfrm>
            <a:off x="457200" y="2133600"/>
            <a:ext cx="8305800" cy="29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Megan Walker</a:t>
            </a: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Secretary </a:t>
            </a:r>
            <a:b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Board </a:t>
            </a:r>
            <a:endParaRPr b="0" i="0" sz="5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42b6a2fdd_0_4"/>
          <p:cNvSpPr txBox="1"/>
          <p:nvPr/>
        </p:nvSpPr>
        <p:spPr>
          <a:xfrm>
            <a:off x="457200" y="2133600"/>
            <a:ext cx="83058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Approval of last year’s Annual Meeting minutes</a:t>
            </a:r>
            <a:endParaRPr b="0" i="0" sz="5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388b8ff3c_0_0"/>
          <p:cNvSpPr txBox="1"/>
          <p:nvPr/>
        </p:nvSpPr>
        <p:spPr>
          <a:xfrm>
            <a:off x="1193800" y="152400"/>
            <a:ext cx="3581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gd388b8ff3c_0_0"/>
          <p:cNvSpPr txBox="1"/>
          <p:nvPr/>
        </p:nvSpPr>
        <p:spPr>
          <a:xfrm>
            <a:off x="235750" y="117875"/>
            <a:ext cx="8701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Funeral Consumers Alliance</a:t>
            </a:r>
            <a:endParaRPr b="0" i="0" sz="5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" name="Google Shape;204;gd388b8ff3c_0_0" title="2022 FCA Video for PM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588" y="1246075"/>
            <a:ext cx="7210825" cy="54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 txBox="1"/>
          <p:nvPr/>
        </p:nvSpPr>
        <p:spPr>
          <a:xfrm>
            <a:off x="381000" y="1905000"/>
            <a:ext cx="8305800" cy="2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Amanda Stock</a:t>
            </a:r>
            <a:r>
              <a:rPr b="0" i="0" lang="en-US" sz="5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Executive Director</a:t>
            </a:r>
            <a:endParaRPr sz="5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304800" y="152400"/>
            <a:ext cx="8458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5361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People’s Memorial Staff</a:t>
            </a:r>
            <a:endParaRPr b="0" i="0" sz="4000" u="none" cap="none" strike="noStrike">
              <a:solidFill>
                <a:srgbClr val="5361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3428998" y="4764867"/>
            <a:ext cx="2209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Beverly Tryk</a:t>
            </a: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b="0" i="1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Communications Manager</a:t>
            </a:r>
            <a:endParaRPr b="0" i="1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16"/>
          <p:cNvSpPr/>
          <p:nvPr/>
        </p:nvSpPr>
        <p:spPr>
          <a:xfrm>
            <a:off x="757325" y="4840625"/>
            <a:ext cx="22098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Amanda Stock</a:t>
            </a: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b="0" i="1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Executive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</a:t>
            </a:r>
            <a:endParaRPr b="0" i="1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740" y="1899924"/>
            <a:ext cx="1824962" cy="273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042" y="1882561"/>
            <a:ext cx="1925708" cy="277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6"/>
          <p:cNvPicPr preferRelativeResize="0"/>
          <p:nvPr/>
        </p:nvPicPr>
        <p:blipFill rotWithShape="1">
          <a:blip r:embed="rId5">
            <a:alphaModFix/>
          </a:blip>
          <a:srcRect b="0" l="0" r="0" t="9673"/>
          <a:stretch/>
        </p:blipFill>
        <p:spPr>
          <a:xfrm>
            <a:off x="6372725" y="1882550"/>
            <a:ext cx="2272960" cy="2737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6"/>
          <p:cNvSpPr txBox="1"/>
          <p:nvPr/>
        </p:nvSpPr>
        <p:spPr>
          <a:xfrm>
            <a:off x="6404310" y="4764874"/>
            <a:ext cx="2209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Jessica Runner</a:t>
            </a:r>
            <a:r>
              <a:rPr b="0" i="0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b="0" i="1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 and </a:t>
            </a:r>
            <a:r>
              <a:rPr b="0" i="1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Administrative Assistant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30c37d6e5_0_44"/>
          <p:cNvSpPr txBox="1"/>
          <p:nvPr/>
        </p:nvSpPr>
        <p:spPr>
          <a:xfrm>
            <a:off x="245400" y="292600"/>
            <a:ext cx="86532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Funeral Financial Assistance Fund</a:t>
            </a:r>
            <a:endParaRPr b="0" i="0" sz="5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g1230c37d6e5_0_44"/>
          <p:cNvSpPr txBox="1"/>
          <p:nvPr/>
        </p:nvSpPr>
        <p:spPr>
          <a:xfrm>
            <a:off x="505225" y="2354075"/>
            <a:ext cx="8126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$635 to help cover the cost of cremation, aquamation, or burial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Record breaking 27 families supported in 2021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MA Logo left lite gree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MA Logo left lite gree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2014-03-21T18:34:28Z</dcterms:created>
  <dc:creator>Lyle</dc:creator>
</cp:coreProperties>
</file>